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5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11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7.svg"/><Relationship Id="rId5" Type="http://schemas.openxmlformats.org/officeDocument/2006/relationships/image" Target="../media/image8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3.svg"/><Relationship Id="rId9" Type="http://schemas.openxmlformats.org/officeDocument/2006/relationships/image" Target="../media/image7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8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12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6.svg"/><Relationship Id="rId5" Type="http://schemas.openxmlformats.org/officeDocument/2006/relationships/image" Target="../media/image9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2100952" y="2612936"/>
            <a:ext cx="5311230" cy="5989567"/>
          </a:xfrm>
          <a:custGeom>
            <a:avLst/>
            <a:gdLst/>
            <a:ahLst/>
            <a:cxnLst/>
            <a:rect l="l" t="t" r="r" b="b"/>
            <a:pathLst>
              <a:path w="5311230" h="5989567">
                <a:moveTo>
                  <a:pt x="0" y="0"/>
                </a:moveTo>
                <a:lnTo>
                  <a:pt x="5311230" y="0"/>
                </a:lnTo>
                <a:lnTo>
                  <a:pt x="5311230" y="5989567"/>
                </a:lnTo>
                <a:lnTo>
                  <a:pt x="0" y="5989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369" t="-3667" b="-332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30382" y="1598767"/>
            <a:ext cx="10422795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residential buildings,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installation of Individual Heating Units</a:t>
            </a: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2CCAB798-E968-4286-AE13-47F092F3C42C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87B43A8E-F286-4BB6-9934-7B50C8C53CBF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347141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0738" y="1025793"/>
            <a:ext cx="16826173" cy="1269166"/>
            <a:chOff x="0" y="0"/>
            <a:chExt cx="4431585" cy="334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1585" cy="334266"/>
            </a:xfrm>
            <a:custGeom>
              <a:avLst/>
              <a:gdLst/>
              <a:ahLst/>
              <a:cxnLst/>
              <a:rect l="l" t="t" r="r" b="b"/>
              <a:pathLst>
                <a:path w="4431585" h="334266">
                  <a:moveTo>
                    <a:pt x="0" y="0"/>
                  </a:moveTo>
                  <a:lnTo>
                    <a:pt x="4431585" y="0"/>
                  </a:lnTo>
                  <a:lnTo>
                    <a:pt x="4431585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31585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16850" y="1212103"/>
            <a:ext cx="14760067" cy="91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3281" b="1" spc="1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residential buildings, installation of Individual Heating Units</a:t>
            </a:r>
          </a:p>
        </p:txBody>
      </p:sp>
      <p:sp>
        <p:nvSpPr>
          <p:cNvPr id="10" name="Freeform 1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162643" y="2625594"/>
            <a:ext cx="11464268" cy="5844356"/>
            <a:chOff x="0" y="0"/>
            <a:chExt cx="3962145" cy="20198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62145" cy="2019858"/>
            </a:xfrm>
            <a:custGeom>
              <a:avLst/>
              <a:gdLst/>
              <a:ahLst/>
              <a:cxnLst/>
              <a:rect l="l" t="t" r="r" b="b"/>
              <a:pathLst>
                <a:path w="3962145" h="2019858">
                  <a:moveTo>
                    <a:pt x="0" y="0"/>
                  </a:moveTo>
                  <a:lnTo>
                    <a:pt x="3962145" y="0"/>
                  </a:lnTo>
                  <a:lnTo>
                    <a:pt x="3962145" y="2019858"/>
                  </a:lnTo>
                  <a:lnTo>
                    <a:pt x="0" y="201985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62145" cy="205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522449" y="3935426"/>
            <a:ext cx="8187948" cy="356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2777" spc="47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r>
              <a:rPr lang="en-US" sz="2777" spc="47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r>
              <a:rPr lang="en-US" sz="2777" spc="47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</a:t>
            </a: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5"/>
              </a:lnSpc>
            </a:pPr>
            <a:r>
              <a:rPr lang="en-US" sz="2777" spc="47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heat output: from 0.3 to 0.7 Gcal </a:t>
            </a:r>
          </a:p>
          <a:p>
            <a:pPr algn="l">
              <a:lnSpc>
                <a:spcPts val="2555"/>
              </a:lnSpc>
            </a:pPr>
            <a:endParaRPr lang="en-US" sz="2777" spc="47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869988" y="8385769"/>
            <a:ext cx="6778625" cy="3210272"/>
            <a:chOff x="0" y="0"/>
            <a:chExt cx="1501729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84534" y="7653164"/>
            <a:ext cx="6778625" cy="3210272"/>
            <a:chOff x="0" y="0"/>
            <a:chExt cx="1501729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6028550" y="6511458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851" r="-191602" b="-48017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10263" y="2625594"/>
            <a:ext cx="5182465" cy="5844356"/>
          </a:xfrm>
          <a:custGeom>
            <a:avLst/>
            <a:gdLst/>
            <a:ahLst/>
            <a:cxnLst/>
            <a:rect l="l" t="t" r="r" b="b"/>
            <a:pathLst>
              <a:path w="5182465" h="5844356">
                <a:moveTo>
                  <a:pt x="0" y="0"/>
                </a:moveTo>
                <a:lnTo>
                  <a:pt x="5182465" y="0"/>
                </a:lnTo>
                <a:lnTo>
                  <a:pt x="5182465" y="5844356"/>
                </a:lnTo>
                <a:lnTo>
                  <a:pt x="0" y="58443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3369" t="-3667" b="-3324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3882625" y="8803325"/>
            <a:ext cx="9057152" cy="1269166"/>
            <a:chOff x="0" y="0"/>
            <a:chExt cx="2385423" cy="33426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85423" cy="334266"/>
            </a:xfrm>
            <a:custGeom>
              <a:avLst/>
              <a:gdLst/>
              <a:ahLst/>
              <a:cxnLst/>
              <a:rect l="l" t="t" r="r" b="b"/>
              <a:pathLst>
                <a:path w="2385423" h="334266">
                  <a:moveTo>
                    <a:pt x="0" y="0"/>
                  </a:moveTo>
                  <a:lnTo>
                    <a:pt x="2385423" y="0"/>
                  </a:lnTo>
                  <a:lnTo>
                    <a:pt x="2385423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385423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390678" y="8998720"/>
            <a:ext cx="8263542" cy="864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3153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3342"/>
              </a:lnSpc>
            </a:pPr>
            <a:r>
              <a:rPr lang="en-US" sz="3153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1 050 000 €</a:t>
            </a:r>
          </a:p>
        </p:txBody>
      </p:sp>
      <p:sp>
        <p:nvSpPr>
          <p:cNvPr id="31" name="AutoShape 31"/>
          <p:cNvSpPr/>
          <p:nvPr/>
        </p:nvSpPr>
        <p:spPr>
          <a:xfrm>
            <a:off x="5064241" y="9827667"/>
            <a:ext cx="7086259" cy="74040"/>
          </a:xfrm>
          <a:prstGeom prst="rect">
            <a:avLst/>
          </a:prstGeom>
          <a:solidFill>
            <a:srgbClr val="1B517B"/>
          </a:solidFill>
        </p:spPr>
      </p:sp>
      <p:sp>
        <p:nvSpPr>
          <p:cNvPr id="32" name="Freeform 32"/>
          <p:cNvSpPr/>
          <p:nvPr/>
        </p:nvSpPr>
        <p:spPr>
          <a:xfrm>
            <a:off x="7234689" y="4535243"/>
            <a:ext cx="779707" cy="779707"/>
          </a:xfrm>
          <a:custGeom>
            <a:avLst/>
            <a:gdLst/>
            <a:ahLst/>
            <a:cxnLst/>
            <a:rect l="l" t="t" r="r" b="b"/>
            <a:pathLst>
              <a:path w="779707" h="779707">
                <a:moveTo>
                  <a:pt x="0" y="0"/>
                </a:moveTo>
                <a:lnTo>
                  <a:pt x="779707" y="0"/>
                </a:lnTo>
                <a:lnTo>
                  <a:pt x="779707" y="779707"/>
                </a:lnTo>
                <a:lnTo>
                  <a:pt x="0" y="779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234689" y="5494959"/>
            <a:ext cx="779707" cy="779707"/>
          </a:xfrm>
          <a:custGeom>
            <a:avLst/>
            <a:gdLst/>
            <a:ahLst/>
            <a:cxnLst/>
            <a:rect l="l" t="t" r="r" b="b"/>
            <a:pathLst>
              <a:path w="779707" h="779707">
                <a:moveTo>
                  <a:pt x="0" y="0"/>
                </a:moveTo>
                <a:lnTo>
                  <a:pt x="779707" y="0"/>
                </a:lnTo>
                <a:lnTo>
                  <a:pt x="779707" y="779707"/>
                </a:lnTo>
                <a:lnTo>
                  <a:pt x="0" y="7797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234689" y="6511458"/>
            <a:ext cx="845580" cy="746224"/>
          </a:xfrm>
          <a:custGeom>
            <a:avLst/>
            <a:gdLst/>
            <a:ahLst/>
            <a:cxnLst/>
            <a:rect l="l" t="t" r="r" b="b"/>
            <a:pathLst>
              <a:path w="845580" h="746224">
                <a:moveTo>
                  <a:pt x="0" y="0"/>
                </a:moveTo>
                <a:lnTo>
                  <a:pt x="845580" y="0"/>
                </a:lnTo>
                <a:lnTo>
                  <a:pt x="845580" y="746225"/>
                </a:lnTo>
                <a:lnTo>
                  <a:pt x="0" y="7462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120106" y="3644273"/>
            <a:ext cx="894290" cy="719520"/>
          </a:xfrm>
          <a:custGeom>
            <a:avLst/>
            <a:gdLst/>
            <a:ahLst/>
            <a:cxnLst/>
            <a:rect l="l" t="t" r="r" b="b"/>
            <a:pathLst>
              <a:path w="894290" h="719520">
                <a:moveTo>
                  <a:pt x="0" y="0"/>
                </a:moveTo>
                <a:lnTo>
                  <a:pt x="894290" y="0"/>
                </a:lnTo>
                <a:lnTo>
                  <a:pt x="894290" y="719520"/>
                </a:lnTo>
                <a:lnTo>
                  <a:pt x="0" y="7195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6414923" y="7532503"/>
            <a:ext cx="10912802" cy="120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789" b="1" spc="47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number of IHUs that are planned to be installed is 156</a:t>
            </a:r>
          </a:p>
          <a:p>
            <a:pPr algn="l">
              <a:lnSpc>
                <a:spcPts val="3152"/>
              </a:lnSpc>
            </a:pPr>
            <a:endParaRPr lang="en-US" sz="2789" b="1" spc="47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414923" y="2950357"/>
            <a:ext cx="11301311" cy="52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3399" b="1" spc="57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278977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86003" y="723864"/>
            <a:ext cx="9524572" cy="8475984"/>
            <a:chOff x="0" y="0"/>
            <a:chExt cx="2508529" cy="22323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08529" cy="2232358"/>
            </a:xfrm>
            <a:custGeom>
              <a:avLst/>
              <a:gdLst/>
              <a:ahLst/>
              <a:cxnLst/>
              <a:rect l="l" t="t" r="r" b="b"/>
              <a:pathLst>
                <a:path w="2508529" h="2232358">
                  <a:moveTo>
                    <a:pt x="0" y="0"/>
                  </a:moveTo>
                  <a:lnTo>
                    <a:pt x="2508529" y="0"/>
                  </a:lnTo>
                  <a:lnTo>
                    <a:pt x="2508529" y="2232358"/>
                  </a:lnTo>
                  <a:lnTo>
                    <a:pt x="0" y="2232358"/>
                  </a:ln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08529" cy="2270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9357" y="2525654"/>
            <a:ext cx="7567710" cy="608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endParaRPr/>
          </a:p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provide high-quality hot water supply services for the residents of Cherkasy during the off-heating period; </a:t>
            </a:r>
          </a:p>
          <a:p>
            <a:pPr algn="l">
              <a:lnSpc>
                <a:spcPts val="4354"/>
              </a:lnSpc>
            </a:pPr>
            <a:endParaRPr lang="en-US" sz="311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reduce environmental pollution;</a:t>
            </a:r>
          </a:p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reduce the use of fossil fuel and energy resources.</a:t>
            </a:r>
          </a:p>
          <a:p>
            <a:pPr algn="l">
              <a:lnSpc>
                <a:spcPts val="4354"/>
              </a:lnSpc>
              <a:spcBef>
                <a:spcPct val="0"/>
              </a:spcBef>
            </a:pPr>
            <a:endParaRPr lang="en-US" sz="311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83590" y="9356701"/>
            <a:ext cx="1493249" cy="834353"/>
          </a:xfrm>
          <a:custGeom>
            <a:avLst/>
            <a:gdLst/>
            <a:ahLst/>
            <a:cxnLst/>
            <a:rect l="l" t="t" r="r" b="b"/>
            <a:pathLst>
              <a:path w="1493249" h="834353">
                <a:moveTo>
                  <a:pt x="0" y="0"/>
                </a:moveTo>
                <a:lnTo>
                  <a:pt x="1493249" y="0"/>
                </a:lnTo>
                <a:lnTo>
                  <a:pt x="1493249" y="834353"/>
                </a:lnTo>
                <a:lnTo>
                  <a:pt x="0" y="834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932924" y="9359840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0" name="Freeform 2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66065" y="723864"/>
            <a:ext cx="6551386" cy="8475984"/>
          </a:xfrm>
          <a:custGeom>
            <a:avLst/>
            <a:gdLst/>
            <a:ahLst/>
            <a:cxnLst/>
            <a:rect l="l" t="t" r="r" b="b"/>
            <a:pathLst>
              <a:path w="6551386" h="8475984">
                <a:moveTo>
                  <a:pt x="0" y="0"/>
                </a:moveTo>
                <a:lnTo>
                  <a:pt x="6551386" y="0"/>
                </a:lnTo>
                <a:lnTo>
                  <a:pt x="6551386" y="8475984"/>
                </a:lnTo>
                <a:lnTo>
                  <a:pt x="0" y="84759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861" t="-870" b="-870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-1636146" y="63792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-3389312" y="7719542"/>
            <a:ext cx="6778625" cy="3210272"/>
            <a:chOff x="0" y="0"/>
            <a:chExt cx="1501729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8237485" y="3683119"/>
            <a:ext cx="996798" cy="996798"/>
          </a:xfrm>
          <a:custGeom>
            <a:avLst/>
            <a:gdLst/>
            <a:ahLst/>
            <a:cxnLst/>
            <a:rect l="l" t="t" r="r" b="b"/>
            <a:pathLst>
              <a:path w="996798" h="996798">
                <a:moveTo>
                  <a:pt x="0" y="0"/>
                </a:moveTo>
                <a:lnTo>
                  <a:pt x="996797" y="0"/>
                </a:lnTo>
                <a:lnTo>
                  <a:pt x="996797" y="996798"/>
                </a:lnTo>
                <a:lnTo>
                  <a:pt x="0" y="996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237485" y="5295371"/>
            <a:ext cx="1022497" cy="1083862"/>
          </a:xfrm>
          <a:custGeom>
            <a:avLst/>
            <a:gdLst/>
            <a:ahLst/>
            <a:cxnLst/>
            <a:rect l="l" t="t" r="r" b="b"/>
            <a:pathLst>
              <a:path w="1022497" h="1083862">
                <a:moveTo>
                  <a:pt x="0" y="0"/>
                </a:moveTo>
                <a:lnTo>
                  <a:pt x="1022496" y="0"/>
                </a:lnTo>
                <a:lnTo>
                  <a:pt x="1022496" y="1083863"/>
                </a:lnTo>
                <a:lnTo>
                  <a:pt x="0" y="10838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400086" y="6950380"/>
            <a:ext cx="834197" cy="1087551"/>
          </a:xfrm>
          <a:custGeom>
            <a:avLst/>
            <a:gdLst/>
            <a:ahLst/>
            <a:cxnLst/>
            <a:rect l="l" t="t" r="r" b="b"/>
            <a:pathLst>
              <a:path w="834197" h="1087551">
                <a:moveTo>
                  <a:pt x="0" y="0"/>
                </a:moveTo>
                <a:lnTo>
                  <a:pt x="834196" y="0"/>
                </a:lnTo>
                <a:lnTo>
                  <a:pt x="834196" y="1087551"/>
                </a:lnTo>
                <a:lnTo>
                  <a:pt x="0" y="10875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8165789" y="1216985"/>
            <a:ext cx="8965000" cy="114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8"/>
              </a:lnSpc>
              <a:spcBef>
                <a:spcPct val="0"/>
              </a:spcBef>
            </a:pPr>
            <a:r>
              <a:rPr lang="en-US" sz="3227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implementation of the projects will allow to: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Довільний</PresentationFormat>
  <Paragraphs>23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Helios Extended</vt:lpstr>
      <vt:lpstr>Calibri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dc:creator>Yaroslav Solomianyi</dc:creator>
  <cp:lastModifiedBy>Sisan Mession</cp:lastModifiedBy>
  <cp:revision>3</cp:revision>
  <dcterms:created xsi:type="dcterms:W3CDTF">2006-08-16T00:00:00Z</dcterms:created>
  <dcterms:modified xsi:type="dcterms:W3CDTF">2024-11-06T14:48:14Z</dcterms:modified>
  <dc:identifier>DAGTDkWGydA</dc:identifier>
</cp:coreProperties>
</file>